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  <p:sldMasterId id="2147483659" r:id="rId2"/>
  </p:sldMasterIdLst>
  <p:notesMasterIdLst>
    <p:notesMasterId r:id="rId11"/>
  </p:notesMasterIdLst>
  <p:handoutMasterIdLst>
    <p:handoutMasterId r:id="rId12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4" r:id="rId10"/>
  </p:sldIdLst>
  <p:sldSz cx="14630400" cy="8229600"/>
  <p:notesSz cx="8229600" cy="14630400"/>
  <p:embeddedFontLst>
    <p:embeddedFont>
      <p:font typeface="Cabin" charset="0"/>
      <p:regular r:id="rId13"/>
    </p:embeddedFont>
    <p:embeddedFont>
      <p:font typeface="Unbounded" charset="0"/>
      <p:regular r:id="rId14"/>
    </p:embeddedFon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Calibri Light" pitchFamily="34" charset="0"/>
      <p:regular r:id="rId19"/>
      <p: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8297959A-18F0-4FB0-A2EE-F19CCECF720D}">
          <p14:sldIdLst>
            <p14:sldId id="256"/>
            <p14:sldId id="257"/>
            <p14:sldId id="258"/>
            <p14:sldId id="259"/>
            <p14:sldId id="260"/>
            <p14:sldId id="261"/>
            <p14:sldId id="263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0" autoAdjust="0"/>
    <p:restoredTop sz="94610" autoAdjust="0"/>
  </p:normalViewPr>
  <p:slideViewPr>
    <p:cSldViewPr snapToGrid="0" snapToObjects="1">
      <p:cViewPr>
        <p:scale>
          <a:sx n="63" d="100"/>
          <a:sy n="63" d="100"/>
        </p:scale>
        <p:origin x="-264" y="-48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2" d="100"/>
          <a:sy n="32" d="100"/>
        </p:scale>
        <p:origin x="-3012" y="-72"/>
      </p:cViewPr>
      <p:guideLst>
        <p:guide orient="horz" pos="4608"/>
        <p:guide pos="259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DADF1-B52F-4287-8429-7A2DD5A8F8F4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C075D-543D-4C40-8FBB-B71216E1CE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80568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3FE58-6241-42D3-AC9C-7219BB7DBC93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AFB2F-71F1-4815-97E4-A302FA91C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136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963" y="2555875"/>
            <a:ext cx="12436475" cy="17653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3925" y="4664075"/>
            <a:ext cx="10242550" cy="21018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923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1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0" y="5287963"/>
            <a:ext cx="12436475" cy="163512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0" y="3487738"/>
            <a:ext cx="12436475" cy="180022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20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838" y="1920875"/>
            <a:ext cx="6507162" cy="5430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91400" y="1920875"/>
            <a:ext cx="6507163" cy="5430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4336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838" y="1841500"/>
            <a:ext cx="6464300" cy="768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838" y="2609850"/>
            <a:ext cx="6464300" cy="47418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675" y="1841500"/>
            <a:ext cx="6465888" cy="768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675" y="2609850"/>
            <a:ext cx="6465888" cy="47418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251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96238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55266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838" y="327025"/>
            <a:ext cx="4813300" cy="13954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9763" y="327025"/>
            <a:ext cx="8178800" cy="70246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838" y="1722438"/>
            <a:ext cx="4813300" cy="56292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02942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025" y="5761038"/>
            <a:ext cx="8778875" cy="679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025" y="735013"/>
            <a:ext cx="8778875" cy="49387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025" y="6440488"/>
            <a:ext cx="8778875" cy="9667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273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70310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675" y="330200"/>
            <a:ext cx="3290888" cy="70215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330200"/>
            <a:ext cx="9723437" cy="70215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418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838" y="330200"/>
            <a:ext cx="13166725" cy="1371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7101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838" y="330200"/>
            <a:ext cx="13166725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838" y="1920875"/>
            <a:ext cx="13166725" cy="5430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FDE40-113B-41B1-9940-98BEE5D4C0D5}" type="datetimeFigureOut">
              <a:rPr lang="en-IN" smtClean="0"/>
              <a:t>13-10-2024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9038" y="7627938"/>
            <a:ext cx="46323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45C3B-9AF0-4519-8823-3E0F1FA97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82134"/>
            <a:ext cx="7468553" cy="3886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8000" dirty="0">
                <a:solidFill>
                  <a:srgbClr val="FFFFFF"/>
                </a:solidFill>
                <a:latin typeface="Times New Roman" pitchFamily="18" charset="0"/>
                <a:ea typeface="Unbounded" pitchFamily="34" charset="-122"/>
                <a:cs typeface="Times New Roman" pitchFamily="18" charset="0"/>
              </a:rPr>
              <a:t>Credit Risk Profiling of Bank Customers</a:t>
            </a:r>
            <a:endParaRPr lang="en-US" sz="8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4353612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Effective credit risk profiling is crucial for banks to accurately assess the creditworthiness of customers and make informed lending decisions. This presentation will explore the key steps involved in developing a robust data science-driven credit risk profiling system.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414719" y="6928604"/>
            <a:ext cx="2628812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by </a:t>
            </a:r>
            <a:r>
              <a:rPr lang="en-US" sz="2350" b="1" dirty="0" err="1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Akash</a:t>
            </a:r>
            <a:r>
              <a:rPr lang="en-US" sz="2350" b="1" dirty="0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 </a:t>
            </a:r>
            <a:r>
              <a:rPr lang="en-US" sz="2350" b="1" dirty="0" err="1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Narang</a:t>
            </a:r>
            <a:endParaRPr lang="en-US" sz="23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4226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 to Data Science in Banking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48589"/>
            <a:ext cx="34282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Data-Driven Insights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3985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science empowers banks to extract valuable insights from customer data, leading to smarter, more informed credit decisions.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48589"/>
            <a:ext cx="329826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Predictive Modeling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39853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Advanced machine learning techniques can predict the likelihood of customer default, enabling proactive risk management.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48589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Automation &amp; Efficiency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891802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Data science streamlines credit risk assessment, reducing manual effort and improving operational efficiency.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1141" y="618292"/>
            <a:ext cx="7574518" cy="13187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Collection and Preprocessing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92133" y="2273260"/>
            <a:ext cx="30480" cy="5337929"/>
          </a:xfrm>
          <a:prstGeom prst="roundRect">
            <a:avLst>
              <a:gd name="adj" fmla="val 110347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6829127" y="2762369"/>
            <a:ext cx="784741" cy="30480"/>
          </a:xfrm>
          <a:prstGeom prst="roundRect">
            <a:avLst>
              <a:gd name="adj" fmla="val 110347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6355140" y="2525435"/>
            <a:ext cx="504468" cy="504468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6532781" y="2619375"/>
            <a:ext cx="149066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840504" y="2497455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Sources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840504" y="2961680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Gather customer financial records, credit bureau reports, and other relevant data sources.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29127" y="4616410"/>
            <a:ext cx="784741" cy="30480"/>
          </a:xfrm>
          <a:prstGeom prst="roundRect">
            <a:avLst>
              <a:gd name="adj" fmla="val 110347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6355140" y="4379476"/>
            <a:ext cx="504468" cy="504468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6482417" y="4473416"/>
            <a:ext cx="249793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840504" y="4351496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Cleaning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840504" y="4815721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Address missing values, outliers, and inconsistencies to ensure data integrity.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29127" y="6470452"/>
            <a:ext cx="784741" cy="30480"/>
          </a:xfrm>
          <a:prstGeom prst="roundRect">
            <a:avLst>
              <a:gd name="adj" fmla="val 110347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6355140" y="6233517"/>
            <a:ext cx="504468" cy="504468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6480036" y="6327458"/>
            <a:ext cx="254556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840504" y="6205538"/>
            <a:ext cx="3159204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 Engineering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840504" y="6669762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 new variables that capture key risk indicators from the raw data.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833" y="933331"/>
            <a:ext cx="7618333" cy="1282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 Engineering and Selection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62833" y="2542580"/>
            <a:ext cx="3700224" cy="2602468"/>
          </a:xfrm>
          <a:prstGeom prst="roundRect">
            <a:avLst>
              <a:gd name="adj" fmla="val 125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980718" y="2760464"/>
            <a:ext cx="3264456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Evaluating Predictors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80718" y="3532227"/>
            <a:ext cx="3264456" cy="1394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Identify the most influential variables that drive credit risk through statistical analysis and domain expertise.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942" y="2542580"/>
            <a:ext cx="3700224" cy="2602468"/>
          </a:xfrm>
          <a:prstGeom prst="roundRect">
            <a:avLst>
              <a:gd name="adj" fmla="val 125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4898827" y="2760464"/>
            <a:ext cx="3264456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 Transformation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898827" y="3532227"/>
            <a:ext cx="3264456" cy="1394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Apply techniques like normalization, binning, and dimensionality reduction to prepare the data for modeling.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62833" y="5362932"/>
            <a:ext cx="3700224" cy="1933218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980718" y="5580817"/>
            <a:ext cx="2694265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 Selection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80718" y="6032063"/>
            <a:ext cx="3264456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Select the optimal set of features that maximizes the predictive power of the credit risk model.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4680942" y="5362932"/>
            <a:ext cx="3700224" cy="1933218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4898827" y="5580817"/>
            <a:ext cx="3127653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Iterative Refinement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898827" y="6032063"/>
            <a:ext cx="3264456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Continuously evaluate and refine the feature set to improve the model's performance.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3165" y="618173"/>
            <a:ext cx="7570470" cy="1322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Predictive Modeling Techniques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165" y="2277666"/>
            <a:ext cx="561975" cy="5619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73165" y="3064431"/>
            <a:ext cx="3078837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Logistic Regression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73165" y="3529727"/>
            <a:ext cx="3616643" cy="719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Predict the probability of default based on customer attributes.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6993" y="2277666"/>
            <a:ext cx="561975" cy="5619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6993" y="3064431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Decision Trees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26993" y="3529727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Identify the most influential factors driving credit risk using a hierarchical model.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3165" y="5282803"/>
            <a:ext cx="561975" cy="5619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73165" y="6069568"/>
            <a:ext cx="26447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Random Forest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73165" y="6534864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Ensemble multiple decision trees to improve the accuracy and robustness of the model.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6993" y="5282803"/>
            <a:ext cx="561975" cy="56197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6993" y="6069568"/>
            <a:ext cx="2661166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Neural Networks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226993" y="6534864"/>
            <a:ext cx="3616643" cy="1078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Leverage the power of deep learning to capture complex non-linear relationships in the data.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693" y="614720"/>
            <a:ext cx="7582614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Evaluation and Validation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693" y="2261354"/>
            <a:ext cx="1115258" cy="17845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30517" y="2484358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Split the Data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230517" y="2946202"/>
            <a:ext cx="6132790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Divide the dataset into training, validation, and test sets to ensure unbiased evaluation.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693" y="4045863"/>
            <a:ext cx="1115258" cy="17845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30517" y="4268867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Assess Metrics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230517" y="4730710"/>
            <a:ext cx="6132790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Evaluate the model's performance using metrics like accuracy, precision, recall, and F1 score.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693" y="5830372"/>
            <a:ext cx="1115258" cy="17845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30517" y="6053376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Cross-Validation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230517" y="6515219"/>
            <a:ext cx="6132790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Validate the model's robustness by rotating the training and validation sets.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669846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Implementing Credit Risk Profiling in Practice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41006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513790" y="3510320"/>
            <a:ext cx="159187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3410069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Automated Workflows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4257556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Integrate the credit risk model into the bank's loan origination and underwriting processes.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341006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6"/>
          <p:cNvSpPr/>
          <p:nvPr/>
        </p:nvSpPr>
        <p:spPr>
          <a:xfrm>
            <a:off x="10313908" y="3510320"/>
            <a:ext cx="26670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3410069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4257556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Regularly update the model and recalibrate as the customer portfolio and market conditions evolve.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629816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6457474" y="6398419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6298168"/>
            <a:ext cx="382095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Stakeholder Alignment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793706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Collaborate with business teams to ensure the credit risk profiling system aligns with the bank's strategic objectives.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20791" y="3465209"/>
            <a:ext cx="58883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b="1" dirty="0" smtClean="0">
                <a:solidFill>
                  <a:schemeClr val="bg1"/>
                </a:solidFill>
              </a:rPr>
              <a:t>THANK YOU</a:t>
            </a:r>
            <a:endParaRPr lang="en-IN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12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433</Words>
  <Application>Microsoft Office PowerPoint</Application>
  <PresentationFormat>Custom</PresentationFormat>
  <Paragraphs>63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Cabin</vt:lpstr>
      <vt:lpstr>Times New Roman</vt:lpstr>
      <vt:lpstr>Cabin Bold</vt:lpstr>
      <vt:lpstr>Unbounded</vt:lpstr>
      <vt:lpstr>Calibri</vt:lpstr>
      <vt:lpstr>Calibri Light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chandni grover</cp:lastModifiedBy>
  <cp:revision>3</cp:revision>
  <dcterms:created xsi:type="dcterms:W3CDTF">2024-10-12T20:16:21Z</dcterms:created>
  <dcterms:modified xsi:type="dcterms:W3CDTF">2024-10-12T20:36:17Z</dcterms:modified>
</cp:coreProperties>
</file>